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5"/>
    <p:sldId id="257" r:id="rId36"/>
    <p:sldId id="258" r:id="rId37"/>
    <p:sldId id="259" r:id="rId38"/>
    <p:sldId id="260" r:id="rId39"/>
    <p:sldId id="261" r:id="rId40"/>
    <p:sldId id="262" r:id="rId41"/>
    <p:sldId id="263" r:id="rId42"/>
    <p:sldId id="264" r:id="rId43"/>
    <p:sldId id="265" r:id="rId44"/>
    <p:sldId id="266" r:id="rId45"/>
    <p:sldId id="267" r:id="rId46"/>
    <p:sldId id="268" r:id="rId47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Days" charset="1" panose="02000505050000020004"/>
      <p:regular r:id="rId10"/>
    </p:embeddedFont>
    <p:embeddedFont>
      <p:font typeface="Agrandir Narrow" charset="1" panose="00000506000000000000"/>
      <p:regular r:id="rId11"/>
    </p:embeddedFont>
    <p:embeddedFont>
      <p:font typeface="Agrandir Narrow Bold" charset="1" panose="00000806000000000000"/>
      <p:regular r:id="rId12"/>
    </p:embeddedFont>
    <p:embeddedFont>
      <p:font typeface="Agrandir Narrow Italics" charset="1" panose="00000506000000000000"/>
      <p:regular r:id="rId13"/>
    </p:embeddedFont>
    <p:embeddedFont>
      <p:font typeface="Agrandir Narrow Bold Italics" charset="1" panose="00000806000000000000"/>
      <p:regular r:id="rId14"/>
    </p:embeddedFont>
    <p:embeddedFont>
      <p:font typeface="Agrandir Narrow Thin" charset="1" panose="00000206000000000000"/>
      <p:regular r:id="rId15"/>
    </p:embeddedFont>
    <p:embeddedFont>
      <p:font typeface="Agrandir Narrow Thin Italics" charset="1" panose="00000206000000000000"/>
      <p:regular r:id="rId16"/>
    </p:embeddedFont>
    <p:embeddedFont>
      <p:font typeface="Agrandir Narrow Medium" charset="1" panose="00000606000000000000"/>
      <p:regular r:id="rId17"/>
    </p:embeddedFont>
    <p:embeddedFont>
      <p:font typeface="Agrandir Narrow Medium Italics" charset="1" panose="00000606000000000000"/>
      <p:regular r:id="rId18"/>
    </p:embeddedFont>
    <p:embeddedFont>
      <p:font typeface="Agrandir Narrow Ultra-Bold" charset="1" panose="00000906000000000000"/>
      <p:regular r:id="rId19"/>
    </p:embeddedFont>
    <p:embeddedFont>
      <p:font typeface="Agrandir Narrow Ultra-Bold Italics" charset="1" panose="00000906000000000000"/>
      <p:regular r:id="rId20"/>
    </p:embeddedFont>
    <p:embeddedFont>
      <p:font typeface="Agrandir Narrow Heavy" charset="1" panose="00000A06000000000000"/>
      <p:regular r:id="rId21"/>
    </p:embeddedFont>
    <p:embeddedFont>
      <p:font typeface="Agrandir Narrow Heavy Italics" charset="1" panose="00000A06000000000000"/>
      <p:regular r:id="rId22"/>
    </p:embeddedFont>
    <p:embeddedFont>
      <p:font typeface="Open Sauce" charset="1" panose="00000500000000000000"/>
      <p:regular r:id="rId23"/>
    </p:embeddedFont>
    <p:embeddedFont>
      <p:font typeface="Open Sauce Bold" charset="1" panose="00000800000000000000"/>
      <p:regular r:id="rId24"/>
    </p:embeddedFont>
    <p:embeddedFont>
      <p:font typeface="Open Sauce Italics" charset="1" panose="00000500000000000000"/>
      <p:regular r:id="rId25"/>
    </p:embeddedFont>
    <p:embeddedFont>
      <p:font typeface="Open Sauce Bold Italics" charset="1" panose="00000800000000000000"/>
      <p:regular r:id="rId26"/>
    </p:embeddedFont>
    <p:embeddedFont>
      <p:font typeface="Open Sauce Light" charset="1" panose="00000400000000000000"/>
      <p:regular r:id="rId27"/>
    </p:embeddedFont>
    <p:embeddedFont>
      <p:font typeface="Open Sauce Light Italics" charset="1" panose="00000400000000000000"/>
      <p:regular r:id="rId28"/>
    </p:embeddedFont>
    <p:embeddedFont>
      <p:font typeface="Open Sauce Medium" charset="1" panose="00000600000000000000"/>
      <p:regular r:id="rId29"/>
    </p:embeddedFont>
    <p:embeddedFont>
      <p:font typeface="Open Sauce Medium Italics" charset="1" panose="00000600000000000000"/>
      <p:regular r:id="rId30"/>
    </p:embeddedFont>
    <p:embeddedFont>
      <p:font typeface="Open Sauce Semi-Bold" charset="1" panose="00000700000000000000"/>
      <p:regular r:id="rId31"/>
    </p:embeddedFont>
    <p:embeddedFont>
      <p:font typeface="Open Sauce Semi-Bold Italics" charset="1" panose="00000700000000000000"/>
      <p:regular r:id="rId32"/>
    </p:embeddedFont>
    <p:embeddedFont>
      <p:font typeface="Open Sauce Heavy" charset="1" panose="00000A00000000000000"/>
      <p:regular r:id="rId33"/>
    </p:embeddedFont>
    <p:embeddedFont>
      <p:font typeface="Open Sauce Heavy Italics" charset="1" panose="00000A00000000000000"/>
      <p:regular r:id="rId3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slides/slide1.xml" Type="http://schemas.openxmlformats.org/officeDocument/2006/relationships/slide"/><Relationship Id="rId36" Target="slides/slide2.xml" Type="http://schemas.openxmlformats.org/officeDocument/2006/relationships/slide"/><Relationship Id="rId37" Target="slides/slide3.xml" Type="http://schemas.openxmlformats.org/officeDocument/2006/relationships/slide"/><Relationship Id="rId38" Target="slides/slide4.xml" Type="http://schemas.openxmlformats.org/officeDocument/2006/relationships/slide"/><Relationship Id="rId39" Target="slides/slide5.xml" Type="http://schemas.openxmlformats.org/officeDocument/2006/relationships/slide"/><Relationship Id="rId4" Target="theme/theme1.xml" Type="http://schemas.openxmlformats.org/officeDocument/2006/relationships/theme"/><Relationship Id="rId40" Target="slides/slide6.xml" Type="http://schemas.openxmlformats.org/officeDocument/2006/relationships/slide"/><Relationship Id="rId41" Target="slides/slide7.xml" Type="http://schemas.openxmlformats.org/officeDocument/2006/relationships/slide"/><Relationship Id="rId42" Target="slides/slide8.xml" Type="http://schemas.openxmlformats.org/officeDocument/2006/relationships/slide"/><Relationship Id="rId43" Target="slides/slide9.xml" Type="http://schemas.openxmlformats.org/officeDocument/2006/relationships/slide"/><Relationship Id="rId44" Target="slides/slide10.xml" Type="http://schemas.openxmlformats.org/officeDocument/2006/relationships/slide"/><Relationship Id="rId45" Target="slides/slide11.xml" Type="http://schemas.openxmlformats.org/officeDocument/2006/relationships/slide"/><Relationship Id="rId46" Target="slides/slide12.xml" Type="http://schemas.openxmlformats.org/officeDocument/2006/relationships/slide"/><Relationship Id="rId47" Target="slides/slide13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17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18.png" Type="http://schemas.openxmlformats.org/officeDocument/2006/relationships/image"/><Relationship Id="rId5" Target="../media/image19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12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13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14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15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16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47453">
            <a:off x="-212140" y="-387358"/>
            <a:ext cx="18712279" cy="11061715"/>
          </a:xfrm>
          <a:custGeom>
            <a:avLst/>
            <a:gdLst/>
            <a:ahLst/>
            <a:cxnLst/>
            <a:rect r="r" b="b" t="t" l="l"/>
            <a:pathLst>
              <a:path h="11061715" w="18712279">
                <a:moveTo>
                  <a:pt x="441100" y="0"/>
                </a:moveTo>
                <a:lnTo>
                  <a:pt x="18712280" y="784177"/>
                </a:lnTo>
                <a:lnTo>
                  <a:pt x="18271180" y="11061716"/>
                </a:lnTo>
                <a:lnTo>
                  <a:pt x="0" y="10277539"/>
                </a:lnTo>
                <a:lnTo>
                  <a:pt x="441100" y="0"/>
                </a:lnTo>
                <a:close/>
              </a:path>
            </a:pathLst>
          </a:custGeom>
          <a:blipFill>
            <a:blip r:embed="rId2"/>
            <a:stretch>
              <a:fillRect l="-9549" t="-14710" r="-62593" b="-49091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1564160" y="6931968"/>
            <a:ext cx="9526284" cy="0"/>
          </a:xfrm>
          <a:prstGeom prst="line">
            <a:avLst/>
          </a:prstGeom>
          <a:ln cap="rnd" w="76200">
            <a:solidFill>
              <a:srgbClr val="F5F5F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1564160" y="5229225"/>
            <a:ext cx="12976028" cy="1286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9950"/>
              </a:lnSpc>
            </a:pPr>
            <a:r>
              <a:rPr lang="en-US" sz="9045" spc="334">
                <a:solidFill>
                  <a:srgbClr val="FFFFFF"/>
                </a:solidFill>
                <a:latin typeface="Days"/>
              </a:rPr>
              <a:t>Video Game Sales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19281" y="7254681"/>
            <a:ext cx="5132793" cy="6401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351"/>
              </a:lnSpc>
            </a:pPr>
            <a:r>
              <a:rPr lang="en-US" sz="2137" spc="181">
                <a:solidFill>
                  <a:srgbClr val="FFFFFF"/>
                </a:solidFill>
                <a:latin typeface="Agrandir Narrow Bold"/>
              </a:rPr>
              <a:t>Deepak R</a:t>
            </a:r>
          </a:p>
          <a:p>
            <a:pPr>
              <a:lnSpc>
                <a:spcPts val="2351"/>
              </a:lnSpc>
            </a:pPr>
            <a:r>
              <a:rPr lang="en-US" sz="2137" spc="181">
                <a:solidFill>
                  <a:srgbClr val="FFFFFF"/>
                </a:solidFill>
                <a:latin typeface="Agrandir Narrow Bold"/>
              </a:rPr>
              <a:t>9th April 2024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844744">
            <a:off x="-7837509" y="844440"/>
            <a:ext cx="13037396" cy="7775029"/>
          </a:xfrm>
          <a:custGeom>
            <a:avLst/>
            <a:gdLst/>
            <a:ahLst/>
            <a:cxnLst/>
            <a:rect r="r" b="b" t="t" l="l"/>
            <a:pathLst>
              <a:path h="7775029" w="13037396">
                <a:moveTo>
                  <a:pt x="0" y="0"/>
                </a:moveTo>
                <a:lnTo>
                  <a:pt x="13037395" y="0"/>
                </a:lnTo>
                <a:lnTo>
                  <a:pt x="13037395" y="7775029"/>
                </a:lnTo>
                <a:lnTo>
                  <a:pt x="0" y="77750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941267" y="1683542"/>
            <a:ext cx="10277853" cy="8220225"/>
          </a:xfrm>
          <a:custGeom>
            <a:avLst/>
            <a:gdLst/>
            <a:ahLst/>
            <a:cxnLst/>
            <a:rect r="r" b="b" t="t" l="l"/>
            <a:pathLst>
              <a:path h="8220225" w="10277853">
                <a:moveTo>
                  <a:pt x="0" y="0"/>
                </a:moveTo>
                <a:lnTo>
                  <a:pt x="10277853" y="0"/>
                </a:lnTo>
                <a:lnTo>
                  <a:pt x="10277853" y="8220225"/>
                </a:lnTo>
                <a:lnTo>
                  <a:pt x="0" y="822022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941267" y="734060"/>
            <a:ext cx="11168651" cy="627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840"/>
              </a:lnSpc>
            </a:pPr>
            <a:r>
              <a:rPr lang="en-US" sz="4400" spc="140">
                <a:solidFill>
                  <a:srgbClr val="000000"/>
                </a:solidFill>
                <a:latin typeface="Days"/>
              </a:rPr>
              <a:t>Dashboard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844744">
            <a:off x="-7837509" y="844440"/>
            <a:ext cx="13037396" cy="7775029"/>
          </a:xfrm>
          <a:custGeom>
            <a:avLst/>
            <a:gdLst/>
            <a:ahLst/>
            <a:cxnLst/>
            <a:rect r="r" b="b" t="t" l="l"/>
            <a:pathLst>
              <a:path h="7775029" w="13037396">
                <a:moveTo>
                  <a:pt x="0" y="0"/>
                </a:moveTo>
                <a:lnTo>
                  <a:pt x="13037395" y="0"/>
                </a:lnTo>
                <a:lnTo>
                  <a:pt x="13037395" y="7775029"/>
                </a:lnTo>
                <a:lnTo>
                  <a:pt x="0" y="77750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265159" y="4000849"/>
            <a:ext cx="6422897" cy="5975265"/>
          </a:xfrm>
          <a:custGeom>
            <a:avLst/>
            <a:gdLst/>
            <a:ahLst/>
            <a:cxnLst/>
            <a:rect r="r" b="b" t="t" l="l"/>
            <a:pathLst>
              <a:path h="5975265" w="6422897">
                <a:moveTo>
                  <a:pt x="0" y="0"/>
                </a:moveTo>
                <a:lnTo>
                  <a:pt x="6422898" y="0"/>
                </a:lnTo>
                <a:lnTo>
                  <a:pt x="6422898" y="5975265"/>
                </a:lnTo>
                <a:lnTo>
                  <a:pt x="0" y="597526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5579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903165" y="4303003"/>
            <a:ext cx="9202977" cy="1680994"/>
          </a:xfrm>
          <a:custGeom>
            <a:avLst/>
            <a:gdLst/>
            <a:ahLst/>
            <a:cxnLst/>
            <a:rect r="r" b="b" t="t" l="l"/>
            <a:pathLst>
              <a:path h="1680994" w="9202977">
                <a:moveTo>
                  <a:pt x="0" y="0"/>
                </a:moveTo>
                <a:lnTo>
                  <a:pt x="9202977" y="0"/>
                </a:lnTo>
                <a:lnTo>
                  <a:pt x="9202977" y="1680994"/>
                </a:lnTo>
                <a:lnTo>
                  <a:pt x="0" y="168099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1320" r="-43764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390865" y="1919446"/>
            <a:ext cx="12594383" cy="16527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646"/>
              </a:lnSpc>
            </a:pPr>
            <a:r>
              <a:rPr lang="en-US" sz="1800">
                <a:solidFill>
                  <a:srgbClr val="000000"/>
                </a:solidFill>
                <a:latin typeface="Open Sauce Light"/>
              </a:rPr>
              <a:t>It is observed that that the genres - Action, Sports and shooting are preferred more than the other genres with each accounting to more than 1000 million dollar global sales.</a:t>
            </a:r>
          </a:p>
          <a:p>
            <a:pPr>
              <a:lnSpc>
                <a:spcPts val="2646"/>
              </a:lnSpc>
            </a:pPr>
          </a:p>
          <a:p>
            <a:pPr>
              <a:lnSpc>
                <a:spcPts val="2646"/>
              </a:lnSpc>
            </a:pPr>
            <a:r>
              <a:rPr lang="en-US" sz="1800">
                <a:solidFill>
                  <a:srgbClr val="000000"/>
                </a:solidFill>
                <a:latin typeface="Open Sauce Light"/>
              </a:rPr>
              <a:t>When considering publisher wise, We could observe that games released by Nintendo, Activision and Take-Two Interactives gain wide popularity.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390865" y="906661"/>
            <a:ext cx="11190840" cy="627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840"/>
              </a:lnSpc>
            </a:pPr>
            <a:r>
              <a:rPr lang="en-US" sz="4400" spc="140">
                <a:solidFill>
                  <a:srgbClr val="000000"/>
                </a:solidFill>
                <a:latin typeface="Days"/>
              </a:rPr>
              <a:t>Brand and Genre Popularity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7193973">
            <a:off x="-1212674" y="-331824"/>
            <a:ext cx="20194204" cy="12043089"/>
          </a:xfrm>
          <a:custGeom>
            <a:avLst/>
            <a:gdLst/>
            <a:ahLst/>
            <a:cxnLst/>
            <a:rect r="r" b="b" t="t" l="l"/>
            <a:pathLst>
              <a:path h="12043089" w="20194204">
                <a:moveTo>
                  <a:pt x="0" y="0"/>
                </a:moveTo>
                <a:lnTo>
                  <a:pt x="20194204" y="0"/>
                </a:lnTo>
                <a:lnTo>
                  <a:pt x="20194204" y="12043088"/>
                </a:lnTo>
                <a:lnTo>
                  <a:pt x="0" y="120430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566398" y="1333975"/>
            <a:ext cx="7818420" cy="7619050"/>
            <a:chOff x="0" y="0"/>
            <a:chExt cx="2059172" cy="200666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059172" cy="2006663"/>
            </a:xfrm>
            <a:custGeom>
              <a:avLst/>
              <a:gdLst/>
              <a:ahLst/>
              <a:cxnLst/>
              <a:rect r="r" b="b" t="t" l="l"/>
              <a:pathLst>
                <a:path h="2006663" w="2059172">
                  <a:moveTo>
                    <a:pt x="0" y="0"/>
                  </a:moveTo>
                  <a:lnTo>
                    <a:pt x="2059172" y="0"/>
                  </a:lnTo>
                  <a:lnTo>
                    <a:pt x="2059172" y="2006663"/>
                  </a:lnTo>
                  <a:lnTo>
                    <a:pt x="0" y="2006663"/>
                  </a:lnTo>
                  <a:close/>
                </a:path>
              </a:pathLst>
            </a:custGeom>
            <a:solidFill>
              <a:srgbClr val="F5F5F5"/>
            </a:solidFill>
            <a:ln w="38100" cap="sq">
              <a:solidFill>
                <a:srgbClr val="202354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2059172" cy="20352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6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2666892" y="4305043"/>
            <a:ext cx="5088899" cy="9860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646"/>
              </a:lnSpc>
            </a:pPr>
            <a:r>
              <a:rPr lang="en-US" sz="1800">
                <a:solidFill>
                  <a:srgbClr val="000000"/>
                </a:solidFill>
                <a:latin typeface="Open Sauce Light"/>
              </a:rPr>
              <a:t>As per my analysis, We could expect a big sales for Action, Sports or Shooting games released by Nintendo in the upcoming years.</a:t>
            </a:r>
            <a:r>
              <a:rPr lang="en-US" sz="1800">
                <a:solidFill>
                  <a:srgbClr val="000000"/>
                </a:solidFill>
                <a:latin typeface="Open Sauce Light"/>
              </a:rPr>
              <a:t>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109656" y="2324450"/>
            <a:ext cx="6203370" cy="627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840"/>
              </a:lnSpc>
            </a:pPr>
            <a:r>
              <a:rPr lang="en-US" sz="4400" spc="140">
                <a:solidFill>
                  <a:srgbClr val="000000"/>
                </a:solidFill>
                <a:latin typeface="Days"/>
              </a:rPr>
              <a:t>Recommendations</a:t>
            </a:r>
          </a:p>
        </p:txBody>
      </p:sp>
      <p:sp>
        <p:nvSpPr>
          <p:cNvPr name="AutoShape 8" id="8"/>
          <p:cNvSpPr/>
          <p:nvPr/>
        </p:nvSpPr>
        <p:spPr>
          <a:xfrm flipH="true" flipV="true">
            <a:off x="-7400766" y="4013320"/>
            <a:ext cx="15156557" cy="0"/>
          </a:xfrm>
          <a:prstGeom prst="line">
            <a:avLst/>
          </a:prstGeom>
          <a:ln cap="flat" w="76200">
            <a:solidFill>
              <a:srgbClr val="C23A97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7193973">
            <a:off x="-1212674" y="-331824"/>
            <a:ext cx="20194204" cy="12043089"/>
          </a:xfrm>
          <a:custGeom>
            <a:avLst/>
            <a:gdLst/>
            <a:ahLst/>
            <a:cxnLst/>
            <a:rect r="r" b="b" t="t" l="l"/>
            <a:pathLst>
              <a:path h="12043089" w="20194204">
                <a:moveTo>
                  <a:pt x="0" y="0"/>
                </a:moveTo>
                <a:lnTo>
                  <a:pt x="20194204" y="0"/>
                </a:lnTo>
                <a:lnTo>
                  <a:pt x="20194204" y="12043088"/>
                </a:lnTo>
                <a:lnTo>
                  <a:pt x="0" y="120430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566398" y="1333975"/>
            <a:ext cx="7818420" cy="7619050"/>
            <a:chOff x="0" y="0"/>
            <a:chExt cx="2059172" cy="200666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059172" cy="2006663"/>
            </a:xfrm>
            <a:custGeom>
              <a:avLst/>
              <a:gdLst/>
              <a:ahLst/>
              <a:cxnLst/>
              <a:rect r="r" b="b" t="t" l="l"/>
              <a:pathLst>
                <a:path h="2006663" w="2059172">
                  <a:moveTo>
                    <a:pt x="0" y="0"/>
                  </a:moveTo>
                  <a:lnTo>
                    <a:pt x="2059172" y="0"/>
                  </a:lnTo>
                  <a:lnTo>
                    <a:pt x="2059172" y="2006663"/>
                  </a:lnTo>
                  <a:lnTo>
                    <a:pt x="0" y="2006663"/>
                  </a:lnTo>
                  <a:close/>
                </a:path>
              </a:pathLst>
            </a:custGeom>
            <a:solidFill>
              <a:srgbClr val="F5F5F5"/>
            </a:solidFill>
            <a:ln w="38100" cap="sq">
              <a:solidFill>
                <a:srgbClr val="202354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2059172" cy="20352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6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2666892" y="4305043"/>
            <a:ext cx="5646135" cy="56532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646"/>
              </a:lnSpc>
            </a:pPr>
            <a:r>
              <a:rPr lang="en-US" sz="1800">
                <a:solidFill>
                  <a:srgbClr val="000000"/>
                </a:solidFill>
                <a:latin typeface="Open Sauce Light"/>
              </a:rPr>
              <a:t>When analysed the growth over JP region , we could observe that there was a gradual decline in sales over the years from 1996-2003 even when the sales was growing for the rest of the regions. Factors which leads to this downfall needs to be analysed further.</a:t>
            </a:r>
          </a:p>
          <a:p>
            <a:pPr>
              <a:lnSpc>
                <a:spcPts val="2646"/>
              </a:lnSpc>
            </a:pPr>
          </a:p>
          <a:p>
            <a:pPr>
              <a:lnSpc>
                <a:spcPts val="2646"/>
              </a:lnSpc>
            </a:pPr>
            <a:r>
              <a:rPr lang="en-US" sz="1800">
                <a:solidFill>
                  <a:srgbClr val="000000"/>
                </a:solidFill>
                <a:latin typeface="Open Sauce Light"/>
              </a:rPr>
              <a:t>The sales figure has reached its peak revenue by the year 2008-2009 and a steep decline is observed later on. It could be because of a shift in gaming alternatives and needs to be investigated further.</a:t>
            </a:r>
          </a:p>
          <a:p>
            <a:pPr>
              <a:lnSpc>
                <a:spcPts val="2646"/>
              </a:lnSpc>
            </a:pPr>
          </a:p>
          <a:p>
            <a:pPr>
              <a:lnSpc>
                <a:spcPts val="2646"/>
              </a:lnSpc>
            </a:pPr>
          </a:p>
          <a:p>
            <a:pPr>
              <a:lnSpc>
                <a:spcPts val="2646"/>
              </a:lnSpc>
            </a:pPr>
          </a:p>
          <a:p>
            <a:pPr>
              <a:lnSpc>
                <a:spcPts val="2646"/>
              </a:lnSpc>
            </a:pPr>
          </a:p>
          <a:p>
            <a:pPr>
              <a:lnSpc>
                <a:spcPts val="2646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2109656" y="2324450"/>
            <a:ext cx="6203370" cy="627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840"/>
              </a:lnSpc>
            </a:pPr>
            <a:r>
              <a:rPr lang="en-US" sz="4400" spc="140">
                <a:solidFill>
                  <a:srgbClr val="000000"/>
                </a:solidFill>
                <a:latin typeface="Days"/>
              </a:rPr>
              <a:t>Summary</a:t>
            </a:r>
          </a:p>
        </p:txBody>
      </p:sp>
      <p:sp>
        <p:nvSpPr>
          <p:cNvPr name="AutoShape 8" id="8"/>
          <p:cNvSpPr/>
          <p:nvPr/>
        </p:nvSpPr>
        <p:spPr>
          <a:xfrm flipH="true" flipV="true">
            <a:off x="-7400766" y="4013320"/>
            <a:ext cx="15156557" cy="0"/>
          </a:xfrm>
          <a:prstGeom prst="line">
            <a:avLst/>
          </a:prstGeom>
          <a:ln cap="flat" w="76200">
            <a:solidFill>
              <a:srgbClr val="C23A97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3356" t="-19866" r="-347" b="-33836"/>
            </a:stretch>
          </a:blipFill>
        </p:spPr>
      </p:sp>
      <p:sp>
        <p:nvSpPr>
          <p:cNvPr name="AutoShape 3" id="3"/>
          <p:cNvSpPr/>
          <p:nvPr/>
        </p:nvSpPr>
        <p:spPr>
          <a:xfrm flipH="true">
            <a:off x="3838745" y="4174609"/>
            <a:ext cx="10610668" cy="53684"/>
          </a:xfrm>
          <a:prstGeom prst="line">
            <a:avLst/>
          </a:prstGeom>
          <a:ln cap="flat" w="76200">
            <a:solidFill>
              <a:srgbClr val="F5F5F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3838649" y="1977800"/>
            <a:ext cx="10610702" cy="774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49"/>
              </a:lnSpc>
            </a:pPr>
            <a:r>
              <a:rPr lang="en-US" sz="5499" spc="175">
                <a:solidFill>
                  <a:srgbClr val="FFFFFF"/>
                </a:solidFill>
                <a:latin typeface="Days"/>
              </a:rPr>
              <a:t>Table of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713044" y="5572338"/>
            <a:ext cx="2097071" cy="3192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46"/>
              </a:lnSpc>
            </a:pPr>
            <a:r>
              <a:rPr lang="en-US" sz="1800">
                <a:solidFill>
                  <a:srgbClr val="FFFFFF"/>
                </a:solidFill>
                <a:latin typeface="Open Sauce Light"/>
              </a:rPr>
              <a:t>Objective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628807" y="4643028"/>
            <a:ext cx="2265543" cy="784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49"/>
              </a:lnSpc>
            </a:pPr>
            <a:r>
              <a:rPr lang="en-US" sz="5499" spc="175">
                <a:solidFill>
                  <a:srgbClr val="FFFFFF"/>
                </a:solidFill>
                <a:latin typeface="Open Sauce Medium"/>
              </a:rPr>
              <a:t>01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494264" y="4643028"/>
            <a:ext cx="2265543" cy="784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49"/>
              </a:lnSpc>
            </a:pPr>
            <a:r>
              <a:rPr lang="en-US" sz="5499" spc="175">
                <a:solidFill>
                  <a:srgbClr val="FFFFFF"/>
                </a:solidFill>
                <a:latin typeface="Open Sauce Medium"/>
              </a:rPr>
              <a:t>02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426884" y="4643028"/>
            <a:ext cx="2265543" cy="784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49"/>
              </a:lnSpc>
            </a:pPr>
            <a:r>
              <a:rPr lang="en-US" sz="5499" spc="175">
                <a:solidFill>
                  <a:srgbClr val="FFFFFF"/>
                </a:solidFill>
                <a:latin typeface="Open Sauce Medium"/>
              </a:rPr>
              <a:t>03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359177" y="4643028"/>
            <a:ext cx="2265543" cy="784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49"/>
              </a:lnSpc>
            </a:pPr>
            <a:r>
              <a:rPr lang="en-US" sz="5499" spc="175">
                <a:solidFill>
                  <a:srgbClr val="FFFFFF"/>
                </a:solidFill>
                <a:latin typeface="Open Sauce Medium"/>
              </a:rPr>
              <a:t>04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662736" y="5572338"/>
            <a:ext cx="2097071" cy="3192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46"/>
              </a:lnSpc>
            </a:pPr>
            <a:r>
              <a:rPr lang="en-US" sz="1800">
                <a:solidFill>
                  <a:srgbClr val="FFFFFF"/>
                </a:solidFill>
                <a:latin typeface="Open Sauce Light"/>
              </a:rPr>
              <a:t>Data Sources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612429" y="5572338"/>
            <a:ext cx="2097071" cy="6526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46"/>
              </a:lnSpc>
            </a:pPr>
            <a:r>
              <a:rPr lang="en-US" sz="1800">
                <a:solidFill>
                  <a:srgbClr val="FFFFFF"/>
                </a:solidFill>
                <a:latin typeface="Open Sauce Light"/>
              </a:rPr>
              <a:t>Historical Sales Analysis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562122" y="5572338"/>
            <a:ext cx="2097071" cy="6526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46"/>
              </a:lnSpc>
            </a:pPr>
            <a:r>
              <a:rPr lang="en-US" sz="1800">
                <a:solidFill>
                  <a:srgbClr val="FFFFFF"/>
                </a:solidFill>
                <a:latin typeface="Open Sauce Light"/>
              </a:rPr>
              <a:t>Regional Trend Analysis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713044" y="7666072"/>
            <a:ext cx="2181307" cy="6526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46"/>
              </a:lnSpc>
            </a:pPr>
            <a:r>
              <a:rPr lang="en-US" sz="1800">
                <a:solidFill>
                  <a:srgbClr val="FFFFFF"/>
                </a:solidFill>
                <a:latin typeface="Open Sauce Light"/>
              </a:rPr>
              <a:t>Brand and Genre Popularity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628807" y="6736761"/>
            <a:ext cx="2265543" cy="784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49"/>
              </a:lnSpc>
            </a:pPr>
            <a:r>
              <a:rPr lang="en-US" sz="5499" spc="175">
                <a:solidFill>
                  <a:srgbClr val="FFFFFF"/>
                </a:solidFill>
                <a:latin typeface="Open Sauce Medium"/>
              </a:rPr>
              <a:t>05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494264" y="6736761"/>
            <a:ext cx="2265543" cy="784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49"/>
              </a:lnSpc>
            </a:pPr>
            <a:r>
              <a:rPr lang="en-US" sz="5499" spc="175">
                <a:solidFill>
                  <a:srgbClr val="FFFFFF"/>
                </a:solidFill>
                <a:latin typeface="Open Sauce Medium"/>
              </a:rPr>
              <a:t>06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426884" y="6736761"/>
            <a:ext cx="2265543" cy="784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49"/>
              </a:lnSpc>
            </a:pPr>
            <a:r>
              <a:rPr lang="en-US" sz="5499" spc="175">
                <a:solidFill>
                  <a:srgbClr val="FFFFFF"/>
                </a:solidFill>
                <a:latin typeface="Open Sauce Medium"/>
              </a:rPr>
              <a:t>07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359177" y="6736761"/>
            <a:ext cx="2265543" cy="784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49"/>
              </a:lnSpc>
            </a:pPr>
            <a:r>
              <a:rPr lang="en-US" sz="5499" spc="175">
                <a:solidFill>
                  <a:srgbClr val="FFFFFF"/>
                </a:solidFill>
                <a:latin typeface="Open Sauce Medium"/>
              </a:rPr>
              <a:t>08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6662736" y="7666072"/>
            <a:ext cx="2097071" cy="6526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46"/>
              </a:lnSpc>
            </a:pPr>
            <a:r>
              <a:rPr lang="en-US" sz="1800">
                <a:solidFill>
                  <a:srgbClr val="FFFFFF"/>
                </a:solidFill>
                <a:latin typeface="Open Sauce Light"/>
              </a:rPr>
              <a:t>Forecasted Results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612429" y="7666072"/>
            <a:ext cx="2097071" cy="3192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46"/>
              </a:lnSpc>
            </a:pPr>
            <a:r>
              <a:rPr lang="en-US" sz="1800">
                <a:solidFill>
                  <a:srgbClr val="FFFFFF"/>
                </a:solidFill>
                <a:latin typeface="Open Sauce Light"/>
              </a:rPr>
              <a:t>Recommendations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2562122" y="7666072"/>
            <a:ext cx="2097071" cy="3192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46"/>
              </a:lnSpc>
            </a:pPr>
            <a:r>
              <a:rPr lang="en-US" sz="1800">
                <a:solidFill>
                  <a:srgbClr val="FFFFFF"/>
                </a:solidFill>
                <a:latin typeface="Open Sauce Light"/>
              </a:rPr>
              <a:t>Summary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3838615" y="2876325"/>
            <a:ext cx="10610702" cy="1088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70"/>
              </a:lnSpc>
            </a:pPr>
            <a:r>
              <a:rPr lang="en-US" sz="7700" spc="2194">
                <a:solidFill>
                  <a:srgbClr val="FFFFFF"/>
                </a:solidFill>
                <a:latin typeface="Open Sauce Medium"/>
              </a:rPr>
              <a:t>CONTENTS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015114">
            <a:off x="9740863" y="2343404"/>
            <a:ext cx="15802157" cy="9423832"/>
          </a:xfrm>
          <a:custGeom>
            <a:avLst/>
            <a:gdLst/>
            <a:ahLst/>
            <a:cxnLst/>
            <a:rect r="r" b="b" t="t" l="l"/>
            <a:pathLst>
              <a:path h="9423832" w="15802157">
                <a:moveTo>
                  <a:pt x="0" y="0"/>
                </a:moveTo>
                <a:lnTo>
                  <a:pt x="15802157" y="0"/>
                </a:lnTo>
                <a:lnTo>
                  <a:pt x="15802157" y="9423832"/>
                </a:lnTo>
                <a:lnTo>
                  <a:pt x="0" y="94238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566398" y="1333975"/>
            <a:ext cx="15433919" cy="7619050"/>
            <a:chOff x="0" y="0"/>
            <a:chExt cx="4064900" cy="200666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064900" cy="2006663"/>
            </a:xfrm>
            <a:custGeom>
              <a:avLst/>
              <a:gdLst/>
              <a:ahLst/>
              <a:cxnLst/>
              <a:rect r="r" b="b" t="t" l="l"/>
              <a:pathLst>
                <a:path h="2006663" w="4064900">
                  <a:moveTo>
                    <a:pt x="0" y="0"/>
                  </a:moveTo>
                  <a:lnTo>
                    <a:pt x="4064900" y="0"/>
                  </a:lnTo>
                  <a:lnTo>
                    <a:pt x="4064900" y="2006663"/>
                  </a:lnTo>
                  <a:lnTo>
                    <a:pt x="0" y="2006663"/>
                  </a:lnTo>
                  <a:close/>
                </a:path>
              </a:pathLst>
            </a:custGeom>
            <a:solidFill>
              <a:srgbClr val="F5F5F5"/>
            </a:solidFill>
            <a:ln w="38100" cap="sq">
              <a:solidFill>
                <a:srgbClr val="202354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4064900" cy="20352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6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3032253" y="3472650"/>
            <a:ext cx="5056438" cy="6584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059"/>
              </a:lnSpc>
            </a:pPr>
            <a:r>
              <a:rPr lang="en-US" sz="4599" spc="607">
                <a:solidFill>
                  <a:srgbClr val="000000"/>
                </a:solidFill>
                <a:latin typeface="Open Sauce Medium"/>
              </a:rPr>
              <a:t>OBJECTIVES</a:t>
            </a:r>
          </a:p>
        </p:txBody>
      </p:sp>
      <p:sp>
        <p:nvSpPr>
          <p:cNvPr name="AutoShape 7" id="7"/>
          <p:cNvSpPr/>
          <p:nvPr/>
        </p:nvSpPr>
        <p:spPr>
          <a:xfrm flipV="true">
            <a:off x="8654651" y="2652442"/>
            <a:ext cx="0" cy="5211720"/>
          </a:xfrm>
          <a:prstGeom prst="line">
            <a:avLst/>
          </a:prstGeom>
          <a:ln cap="flat" w="38100">
            <a:solidFill>
              <a:srgbClr val="192253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8469692" y="2467483"/>
            <a:ext cx="369918" cy="369918"/>
            <a:chOff x="6705600" y="1371600"/>
            <a:chExt cx="10972800" cy="1097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6696808" y="1100629"/>
              <a:ext cx="10990383" cy="11514742"/>
            </a:xfrm>
            <a:custGeom>
              <a:avLst/>
              <a:gdLst/>
              <a:ahLst/>
              <a:cxnLst/>
              <a:rect r="r" b="b" t="t" l="l"/>
              <a:pathLst>
                <a:path h="11514742" w="10990383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5" y="11514742"/>
                    <a:pt x="6544390" y="11514742"/>
                    <a:pt x="8245500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500" y="985520"/>
                  </a:cubicBezTo>
                  <a:cubicBezTo>
                    <a:pt x="6544390" y="0"/>
                    <a:pt x="4445995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B34593">
                    <a:alpha val="100000"/>
                  </a:srgbClr>
                </a:gs>
                <a:gs pos="100000">
                  <a:srgbClr val="151F52">
                    <a:alpha val="100000"/>
                  </a:srgbClr>
                </a:gs>
              </a:gsLst>
              <a:lin ang="5400000"/>
            </a:gradFill>
          </p:spPr>
        </p:sp>
      </p:grp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8469692" y="4447221"/>
            <a:ext cx="369918" cy="369918"/>
            <a:chOff x="6705600" y="1371600"/>
            <a:chExt cx="10972800" cy="1097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6696808" y="1100629"/>
              <a:ext cx="10990383" cy="11514742"/>
            </a:xfrm>
            <a:custGeom>
              <a:avLst/>
              <a:gdLst/>
              <a:ahLst/>
              <a:cxnLst/>
              <a:rect r="r" b="b" t="t" l="l"/>
              <a:pathLst>
                <a:path h="11514742" w="10990383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5" y="11514742"/>
                    <a:pt x="6544390" y="11514742"/>
                    <a:pt x="8245500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500" y="985520"/>
                  </a:cubicBezTo>
                  <a:cubicBezTo>
                    <a:pt x="6544390" y="0"/>
                    <a:pt x="4445995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B34593">
                    <a:alpha val="100000"/>
                  </a:srgbClr>
                </a:gs>
                <a:gs pos="100000">
                  <a:srgbClr val="151F52">
                    <a:alpha val="100000"/>
                  </a:srgbClr>
                </a:gs>
              </a:gsLst>
              <a:lin ang="5400000"/>
            </a:grad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9054139" y="2441888"/>
            <a:ext cx="5260448" cy="480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630"/>
              </a:lnSpc>
            </a:pPr>
            <a:r>
              <a:rPr lang="en-US" sz="3300" spc="105">
                <a:solidFill>
                  <a:srgbClr val="000000"/>
                </a:solidFill>
                <a:latin typeface="Open Sauce Medium"/>
              </a:rPr>
              <a:t>Objective 1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054139" y="4401675"/>
            <a:ext cx="5260448" cy="480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630"/>
              </a:lnSpc>
            </a:pPr>
            <a:r>
              <a:rPr lang="en-US" sz="3300" spc="105">
                <a:solidFill>
                  <a:srgbClr val="000000"/>
                </a:solidFill>
                <a:latin typeface="Open Sauce Medium"/>
              </a:rPr>
              <a:t>Objective 2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144000" y="3103170"/>
            <a:ext cx="7022611" cy="2472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058"/>
              </a:lnSpc>
            </a:pPr>
            <a:r>
              <a:rPr lang="en-US" sz="1400">
                <a:solidFill>
                  <a:srgbClr val="000000"/>
                </a:solidFill>
                <a:latin typeface="Open Sauce Light"/>
              </a:rPr>
              <a:t>Analysing the current growth of video games across different regions.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144000" y="5105400"/>
            <a:ext cx="6986316" cy="2472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058"/>
              </a:lnSpc>
            </a:pPr>
            <a:r>
              <a:rPr lang="en-US" sz="1400">
                <a:solidFill>
                  <a:srgbClr val="000000"/>
                </a:solidFill>
                <a:latin typeface="Open Sauce Light"/>
              </a:rPr>
              <a:t>Analysing the brand and genre popularity across regions.</a:t>
            </a:r>
          </a:p>
        </p:txBody>
      </p:sp>
      <p:grpSp>
        <p:nvGrpSpPr>
          <p:cNvPr name="Group 16" id="16"/>
          <p:cNvGrpSpPr>
            <a:grpSpLocks noChangeAspect="true"/>
          </p:cNvGrpSpPr>
          <p:nvPr/>
        </p:nvGrpSpPr>
        <p:grpSpPr>
          <a:xfrm rot="0">
            <a:off x="8469692" y="6360189"/>
            <a:ext cx="369918" cy="369918"/>
            <a:chOff x="6705600" y="1371600"/>
            <a:chExt cx="10972800" cy="1097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6696808" y="1100629"/>
              <a:ext cx="10990383" cy="11514742"/>
            </a:xfrm>
            <a:custGeom>
              <a:avLst/>
              <a:gdLst/>
              <a:ahLst/>
              <a:cxnLst/>
              <a:rect r="r" b="b" t="t" l="l"/>
              <a:pathLst>
                <a:path h="11514742" w="10990383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5" y="11514742"/>
                    <a:pt x="6544390" y="11514742"/>
                    <a:pt x="8245500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500" y="985520"/>
                  </a:cubicBezTo>
                  <a:cubicBezTo>
                    <a:pt x="6544390" y="0"/>
                    <a:pt x="4445995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B34593">
                    <a:alpha val="100000"/>
                  </a:srgbClr>
                </a:gs>
                <a:gs pos="100000">
                  <a:srgbClr val="151F52">
                    <a:alpha val="100000"/>
                  </a:srgbClr>
                </a:gs>
              </a:gsLst>
              <a:lin ang="5400000"/>
            </a:gradFill>
          </p:spPr>
        </p:sp>
      </p:grpSp>
      <p:sp>
        <p:nvSpPr>
          <p:cNvPr name="TextBox 18" id="18"/>
          <p:cNvSpPr txBox="true"/>
          <p:nvPr/>
        </p:nvSpPr>
        <p:spPr>
          <a:xfrm rot="0">
            <a:off x="9054139" y="6355762"/>
            <a:ext cx="5260448" cy="480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630"/>
              </a:lnSpc>
            </a:pPr>
            <a:r>
              <a:rPr lang="en-US" sz="3300" spc="105">
                <a:solidFill>
                  <a:srgbClr val="000000"/>
                </a:solidFill>
                <a:latin typeface="Open Sauce Medium"/>
              </a:rPr>
              <a:t>Objective 3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144000" y="7017220"/>
            <a:ext cx="7022611" cy="5044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058"/>
              </a:lnSpc>
            </a:pPr>
            <a:r>
              <a:rPr lang="en-US" sz="1400">
                <a:solidFill>
                  <a:srgbClr val="000000"/>
                </a:solidFill>
                <a:latin typeface="Open Sauce Light"/>
              </a:rPr>
              <a:t>Recommending an adequate solution based on the insights derived from the historical data analysis.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3032253" y="2672868"/>
            <a:ext cx="4436512" cy="7111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499"/>
              </a:lnSpc>
            </a:pPr>
            <a:r>
              <a:rPr lang="en-US" sz="4999" spc="159">
                <a:solidFill>
                  <a:srgbClr val="000000"/>
                </a:solidFill>
                <a:latin typeface="Days"/>
              </a:rPr>
              <a:t>Proposed</a:t>
            </a:r>
          </a:p>
        </p:txBody>
      </p:sp>
      <p:sp>
        <p:nvSpPr>
          <p:cNvPr name="AutoShape 21" id="21"/>
          <p:cNvSpPr/>
          <p:nvPr/>
        </p:nvSpPr>
        <p:spPr>
          <a:xfrm flipH="true" flipV="true">
            <a:off x="-7687792" y="4439071"/>
            <a:ext cx="15156557" cy="0"/>
          </a:xfrm>
          <a:prstGeom prst="line">
            <a:avLst/>
          </a:prstGeom>
          <a:ln cap="flat" w="76200">
            <a:solidFill>
              <a:srgbClr val="C23A97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1687" t="-65773" r="-34086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854249" y="-1190072"/>
            <a:ext cx="14579503" cy="11918432"/>
            <a:chOff x="0" y="0"/>
            <a:chExt cx="3839869" cy="313901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839869" cy="3139011"/>
            </a:xfrm>
            <a:custGeom>
              <a:avLst/>
              <a:gdLst/>
              <a:ahLst/>
              <a:cxnLst/>
              <a:rect r="r" b="b" t="t" l="l"/>
              <a:pathLst>
                <a:path h="3139011" w="3839869">
                  <a:moveTo>
                    <a:pt x="0" y="0"/>
                  </a:moveTo>
                  <a:lnTo>
                    <a:pt x="3839869" y="0"/>
                  </a:lnTo>
                  <a:lnTo>
                    <a:pt x="3839869" y="3139011"/>
                  </a:lnTo>
                  <a:lnTo>
                    <a:pt x="0" y="3139011"/>
                  </a:lnTo>
                  <a:close/>
                </a:path>
              </a:pathLst>
            </a:custGeom>
            <a:solidFill>
              <a:srgbClr val="F5F5F5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3839869" cy="31675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6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3948916" y="3342343"/>
            <a:ext cx="1954753" cy="1954753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B34593">
                    <a:alpha val="100000"/>
                  </a:srgbClr>
                </a:gs>
                <a:gs pos="100000">
                  <a:srgbClr val="151F52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6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4372862" y="3773191"/>
            <a:ext cx="1115200" cy="1152932"/>
          </a:xfrm>
          <a:custGeom>
            <a:avLst/>
            <a:gdLst/>
            <a:ahLst/>
            <a:cxnLst/>
            <a:rect r="r" b="b" t="t" l="l"/>
            <a:pathLst>
              <a:path h="1152932" w="1115200">
                <a:moveTo>
                  <a:pt x="0" y="0"/>
                </a:moveTo>
                <a:lnTo>
                  <a:pt x="1115200" y="0"/>
                </a:lnTo>
                <a:lnTo>
                  <a:pt x="1115200" y="1152933"/>
                </a:lnTo>
                <a:lnTo>
                  <a:pt x="0" y="115293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2390764" y="3773191"/>
            <a:ext cx="1152932" cy="1152932"/>
          </a:xfrm>
          <a:custGeom>
            <a:avLst/>
            <a:gdLst/>
            <a:ahLst/>
            <a:cxnLst/>
            <a:rect r="r" b="b" t="t" l="l"/>
            <a:pathLst>
              <a:path h="1152932" w="1152932">
                <a:moveTo>
                  <a:pt x="0" y="0"/>
                </a:moveTo>
                <a:lnTo>
                  <a:pt x="1152933" y="0"/>
                </a:lnTo>
                <a:lnTo>
                  <a:pt x="1152933" y="1152933"/>
                </a:lnTo>
                <a:lnTo>
                  <a:pt x="0" y="115293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4842521" y="1515766"/>
            <a:ext cx="8193785" cy="1137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40"/>
              </a:lnSpc>
            </a:pPr>
            <a:r>
              <a:rPr lang="en-US" sz="6600">
                <a:solidFill>
                  <a:srgbClr val="000000"/>
                </a:solidFill>
                <a:latin typeface="Open Sauce Medium"/>
              </a:rPr>
              <a:t>THE DATA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612234" y="5554662"/>
            <a:ext cx="12045939" cy="38239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380"/>
              </a:lnSpc>
            </a:pPr>
            <a:r>
              <a:rPr lang="en-US" sz="1700">
                <a:solidFill>
                  <a:srgbClr val="000000"/>
                </a:solidFill>
                <a:latin typeface="Open Sauce Bold"/>
              </a:rPr>
              <a:t>Dataset :</a:t>
            </a:r>
          </a:p>
          <a:p>
            <a:pPr>
              <a:lnSpc>
                <a:spcPts val="2380"/>
              </a:lnSpc>
            </a:pPr>
          </a:p>
          <a:p>
            <a:pPr>
              <a:lnSpc>
                <a:spcPts val="2380"/>
              </a:lnSpc>
            </a:pPr>
            <a:r>
              <a:rPr lang="en-US" sz="1700">
                <a:solidFill>
                  <a:srgbClr val="000000"/>
                </a:solidFill>
                <a:latin typeface="Open Sauce"/>
              </a:rPr>
              <a:t>Video Game Sales public dataset from Kaggle by the author GregorySmith  - https://www.kaggle.com/datasets/gregorut/videogamesales/data  </a:t>
            </a:r>
          </a:p>
          <a:p>
            <a:pPr>
              <a:lnSpc>
                <a:spcPts val="2380"/>
              </a:lnSpc>
            </a:pPr>
          </a:p>
          <a:p>
            <a:pPr>
              <a:lnSpc>
                <a:spcPts val="2380"/>
              </a:lnSpc>
            </a:pPr>
          </a:p>
          <a:p>
            <a:pPr>
              <a:lnSpc>
                <a:spcPts val="2380"/>
              </a:lnSpc>
            </a:pPr>
          </a:p>
          <a:p>
            <a:pPr>
              <a:lnSpc>
                <a:spcPts val="2380"/>
              </a:lnSpc>
            </a:pPr>
            <a:r>
              <a:rPr lang="en-US" sz="1700">
                <a:solidFill>
                  <a:srgbClr val="000000"/>
                </a:solidFill>
                <a:latin typeface="Open Sauce Bold"/>
              </a:rPr>
              <a:t>Data Integrity and Reliability :</a:t>
            </a:r>
          </a:p>
          <a:p>
            <a:pPr>
              <a:lnSpc>
                <a:spcPts val="2380"/>
              </a:lnSpc>
            </a:pPr>
          </a:p>
          <a:p>
            <a:pPr>
              <a:lnSpc>
                <a:spcPts val="2380"/>
              </a:lnSpc>
            </a:pPr>
            <a:r>
              <a:rPr lang="en-US" sz="1700">
                <a:solidFill>
                  <a:srgbClr val="000000"/>
                </a:solidFill>
                <a:latin typeface="Open Sauce"/>
              </a:rPr>
              <a:t>Rigorous validation processes, including data cleansing, normalization, and validation against multiple sources, are employed to minimize errors and biases.</a:t>
            </a:r>
          </a:p>
          <a:p>
            <a:pPr>
              <a:lnSpc>
                <a:spcPts val="2380"/>
              </a:lnSpc>
            </a:pPr>
          </a:p>
          <a:p>
            <a:pPr>
              <a:lnSpc>
                <a:spcPts val="2380"/>
              </a:lnSpc>
            </a:pPr>
          </a:p>
        </p:txBody>
      </p:sp>
      <p:sp>
        <p:nvSpPr>
          <p:cNvPr name="AutoShape 13" id="13"/>
          <p:cNvSpPr/>
          <p:nvPr/>
        </p:nvSpPr>
        <p:spPr>
          <a:xfrm flipH="true">
            <a:off x="1854191" y="2986426"/>
            <a:ext cx="14579503" cy="21934"/>
          </a:xfrm>
          <a:prstGeom prst="line">
            <a:avLst/>
          </a:prstGeom>
          <a:ln cap="flat" w="76200">
            <a:solidFill>
              <a:srgbClr val="C23A97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844744">
            <a:off x="-7837509" y="844440"/>
            <a:ext cx="13037396" cy="7775029"/>
          </a:xfrm>
          <a:custGeom>
            <a:avLst/>
            <a:gdLst/>
            <a:ahLst/>
            <a:cxnLst/>
            <a:rect r="r" b="b" t="t" l="l"/>
            <a:pathLst>
              <a:path h="7775029" w="13037396">
                <a:moveTo>
                  <a:pt x="0" y="0"/>
                </a:moveTo>
                <a:lnTo>
                  <a:pt x="13037395" y="0"/>
                </a:lnTo>
                <a:lnTo>
                  <a:pt x="13037395" y="7775029"/>
                </a:lnTo>
                <a:lnTo>
                  <a:pt x="0" y="77750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9997088" y="-628312"/>
            <a:ext cx="8570811" cy="11543623"/>
            <a:chOff x="0" y="0"/>
            <a:chExt cx="3632200" cy="489204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15240" y="15240"/>
              <a:ext cx="3600450" cy="4860290"/>
            </a:xfrm>
            <a:custGeom>
              <a:avLst/>
              <a:gdLst/>
              <a:ahLst/>
              <a:cxnLst/>
              <a:rect r="r" b="b" t="t" l="l"/>
              <a:pathLst>
                <a:path h="4860290" w="3600450">
                  <a:moveTo>
                    <a:pt x="0" y="0"/>
                  </a:moveTo>
                  <a:lnTo>
                    <a:pt x="3600450" y="0"/>
                  </a:lnTo>
                  <a:lnTo>
                    <a:pt x="3600450" y="4860290"/>
                  </a:lnTo>
                  <a:lnTo>
                    <a:pt x="0" y="4860290"/>
                  </a:lnTo>
                  <a:close/>
                </a:path>
              </a:pathLst>
            </a:custGeom>
            <a:blipFill>
              <a:blip r:embed="rId4"/>
              <a:stretch>
                <a:fillRect l="-51243" t="0" r="-51243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632200" cy="4892040"/>
            </a:xfrm>
            <a:custGeom>
              <a:avLst/>
              <a:gdLst/>
              <a:ahLst/>
              <a:cxnLst/>
              <a:rect r="r" b="b" t="t" l="l"/>
              <a:pathLst>
                <a:path h="4892040" w="3632200">
                  <a:moveTo>
                    <a:pt x="3632200" y="4892040"/>
                  </a:moveTo>
                  <a:lnTo>
                    <a:pt x="0" y="4892040"/>
                  </a:lnTo>
                  <a:lnTo>
                    <a:pt x="0" y="0"/>
                  </a:lnTo>
                  <a:lnTo>
                    <a:pt x="3632200" y="0"/>
                  </a:lnTo>
                  <a:lnTo>
                    <a:pt x="3632200" y="4892040"/>
                  </a:lnTo>
                  <a:close/>
                  <a:moveTo>
                    <a:pt x="31750" y="4860290"/>
                  </a:moveTo>
                  <a:lnTo>
                    <a:pt x="3600450" y="4860290"/>
                  </a:lnTo>
                  <a:lnTo>
                    <a:pt x="3600450" y="31750"/>
                  </a:lnTo>
                  <a:lnTo>
                    <a:pt x="31750" y="31750"/>
                  </a:lnTo>
                  <a:lnTo>
                    <a:pt x="31750" y="4860290"/>
                  </a:lnTo>
                  <a:close/>
                </a:path>
              </a:pathLst>
            </a:custGeom>
            <a:solidFill>
              <a:srgbClr val="F5F5F5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2390865" y="5181346"/>
            <a:ext cx="5870874" cy="26529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388620" indent="-194310" lvl="1">
              <a:lnSpc>
                <a:spcPts val="2646"/>
              </a:lnSpc>
              <a:buFont typeface="Arial"/>
              <a:buChar char="•"/>
            </a:pPr>
            <a:r>
              <a:rPr lang="en-US" sz="1800">
                <a:solidFill>
                  <a:srgbClr val="000000"/>
                </a:solidFill>
                <a:latin typeface="Open Sauce Light"/>
              </a:rPr>
              <a:t>Analysis on video games sales growth over the years needs to be done.</a:t>
            </a:r>
          </a:p>
          <a:p>
            <a:pPr>
              <a:lnSpc>
                <a:spcPts val="2646"/>
              </a:lnSpc>
            </a:pPr>
          </a:p>
          <a:p>
            <a:pPr marL="388620" indent="-194310" lvl="1">
              <a:lnSpc>
                <a:spcPts val="2646"/>
              </a:lnSpc>
              <a:buFont typeface="Arial"/>
              <a:buChar char="•"/>
            </a:pPr>
            <a:r>
              <a:rPr lang="en-US" sz="1800">
                <a:solidFill>
                  <a:srgbClr val="000000"/>
                </a:solidFill>
                <a:latin typeface="Open Sauce Light"/>
              </a:rPr>
              <a:t>Brand and Genre popularity across different regions needs to be identified.</a:t>
            </a:r>
          </a:p>
          <a:p>
            <a:pPr>
              <a:lnSpc>
                <a:spcPts val="2646"/>
              </a:lnSpc>
            </a:pPr>
          </a:p>
          <a:p>
            <a:pPr marL="388620" indent="-194310" lvl="1">
              <a:lnSpc>
                <a:spcPts val="2646"/>
              </a:lnSpc>
              <a:buFont typeface="Arial"/>
              <a:buChar char="•"/>
            </a:pPr>
            <a:r>
              <a:rPr lang="en-US" sz="1800">
                <a:solidFill>
                  <a:srgbClr val="000000"/>
                </a:solidFill>
                <a:latin typeface="Open Sauce Light"/>
              </a:rPr>
              <a:t>Recommendations to be provided based on the insights derived from the historical data analysis.</a:t>
            </a:r>
          </a:p>
        </p:txBody>
      </p:sp>
      <p:sp>
        <p:nvSpPr>
          <p:cNvPr name="AutoShape 7" id="7"/>
          <p:cNvSpPr/>
          <p:nvPr/>
        </p:nvSpPr>
        <p:spPr>
          <a:xfrm flipH="true" flipV="true">
            <a:off x="2390865" y="4846255"/>
            <a:ext cx="6160724" cy="0"/>
          </a:xfrm>
          <a:prstGeom prst="line">
            <a:avLst/>
          </a:prstGeom>
          <a:ln cap="flat" w="76200">
            <a:solidFill>
              <a:srgbClr val="C23A9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8" id="8"/>
          <p:cNvSpPr txBox="true"/>
          <p:nvPr/>
        </p:nvSpPr>
        <p:spPr>
          <a:xfrm rot="0">
            <a:off x="2390865" y="2859363"/>
            <a:ext cx="6530983" cy="627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840"/>
              </a:lnSpc>
            </a:pPr>
            <a:r>
              <a:rPr lang="en-US" sz="4400" spc="140">
                <a:solidFill>
                  <a:srgbClr val="000000"/>
                </a:solidFill>
                <a:latin typeface="Days"/>
              </a:rPr>
              <a:t>Historical Sales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390865" y="3553418"/>
            <a:ext cx="6753135" cy="10452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030"/>
              </a:lnSpc>
            </a:pPr>
            <a:r>
              <a:rPr lang="en-US" sz="7300" spc="1131">
                <a:solidFill>
                  <a:srgbClr val="000000"/>
                </a:solidFill>
                <a:latin typeface="Open Sauce Medium"/>
              </a:rPr>
              <a:t>ANALYSIS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844744">
            <a:off x="-7837509" y="844440"/>
            <a:ext cx="13037396" cy="7775029"/>
          </a:xfrm>
          <a:custGeom>
            <a:avLst/>
            <a:gdLst/>
            <a:ahLst/>
            <a:cxnLst/>
            <a:rect r="r" b="b" t="t" l="l"/>
            <a:pathLst>
              <a:path h="7775029" w="13037396">
                <a:moveTo>
                  <a:pt x="0" y="0"/>
                </a:moveTo>
                <a:lnTo>
                  <a:pt x="13037395" y="0"/>
                </a:lnTo>
                <a:lnTo>
                  <a:pt x="13037395" y="7775029"/>
                </a:lnTo>
                <a:lnTo>
                  <a:pt x="0" y="77750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flipH="true" flipV="true">
            <a:off x="2390865" y="4846255"/>
            <a:ext cx="6160724" cy="0"/>
          </a:xfrm>
          <a:prstGeom prst="line">
            <a:avLst/>
          </a:prstGeom>
          <a:ln cap="flat" w="76200">
            <a:solidFill>
              <a:srgbClr val="C23A9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2060811" y="4535598"/>
            <a:ext cx="14434798" cy="5377795"/>
          </a:xfrm>
          <a:custGeom>
            <a:avLst/>
            <a:gdLst/>
            <a:ahLst/>
            <a:cxnLst/>
            <a:rect r="r" b="b" t="t" l="l"/>
            <a:pathLst>
              <a:path h="5377795" w="14434798">
                <a:moveTo>
                  <a:pt x="0" y="0"/>
                </a:moveTo>
                <a:lnTo>
                  <a:pt x="14434798" y="0"/>
                </a:lnTo>
                <a:lnTo>
                  <a:pt x="14434798" y="5377795"/>
                </a:lnTo>
                <a:lnTo>
                  <a:pt x="0" y="537779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974" t="-2204" r="0" b="-11806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213347" y="1900903"/>
            <a:ext cx="9887228" cy="19861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646"/>
              </a:lnSpc>
            </a:pPr>
            <a:r>
              <a:rPr lang="en-US" sz="1800">
                <a:solidFill>
                  <a:srgbClr val="000000"/>
                </a:solidFill>
                <a:latin typeface="Open Sauce Light"/>
              </a:rPr>
              <a:t>A sharp demand is observed throughout from 1993 to 2008 which is followed by a sharp decline.</a:t>
            </a:r>
          </a:p>
          <a:p>
            <a:pPr>
              <a:lnSpc>
                <a:spcPts val="2646"/>
              </a:lnSpc>
            </a:pPr>
          </a:p>
          <a:p>
            <a:pPr>
              <a:lnSpc>
                <a:spcPts val="2646"/>
              </a:lnSpc>
            </a:pPr>
            <a:r>
              <a:rPr lang="en-US" sz="1800">
                <a:solidFill>
                  <a:srgbClr val="000000"/>
                </a:solidFill>
                <a:latin typeface="Open Sauce Light"/>
              </a:rPr>
              <a:t>The reason for the decline needs to be analysed by taking into account other factory.</a:t>
            </a:r>
          </a:p>
          <a:p>
            <a:pPr>
              <a:lnSpc>
                <a:spcPts val="2646"/>
              </a:lnSpc>
            </a:pPr>
          </a:p>
          <a:p>
            <a:pPr>
              <a:lnSpc>
                <a:spcPts val="2646"/>
              </a:lnSpc>
            </a:pPr>
            <a:r>
              <a:rPr lang="en-US" sz="1800">
                <a:solidFill>
                  <a:srgbClr val="000000"/>
                </a:solidFill>
                <a:latin typeface="Open Sauce Light"/>
              </a:rPr>
              <a:t>Avoided the years from 2017 - 2022 because of Covid outbreak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060811" y="1066800"/>
            <a:ext cx="11168651" cy="627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840"/>
              </a:lnSpc>
            </a:pPr>
            <a:r>
              <a:rPr lang="en-US" sz="4400" spc="140">
                <a:solidFill>
                  <a:srgbClr val="000000"/>
                </a:solidFill>
                <a:latin typeface="Days"/>
              </a:rPr>
              <a:t>Yearly Trend Analysis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844744">
            <a:off x="-7837509" y="844440"/>
            <a:ext cx="13037396" cy="7775029"/>
          </a:xfrm>
          <a:custGeom>
            <a:avLst/>
            <a:gdLst/>
            <a:ahLst/>
            <a:cxnLst/>
            <a:rect r="r" b="b" t="t" l="l"/>
            <a:pathLst>
              <a:path h="7775029" w="13037396">
                <a:moveTo>
                  <a:pt x="0" y="0"/>
                </a:moveTo>
                <a:lnTo>
                  <a:pt x="13037395" y="0"/>
                </a:lnTo>
                <a:lnTo>
                  <a:pt x="13037395" y="7775029"/>
                </a:lnTo>
                <a:lnTo>
                  <a:pt x="0" y="77750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14671" y="2312217"/>
            <a:ext cx="16044629" cy="6618196"/>
          </a:xfrm>
          <a:custGeom>
            <a:avLst/>
            <a:gdLst/>
            <a:ahLst/>
            <a:cxnLst/>
            <a:rect r="r" b="b" t="t" l="l"/>
            <a:pathLst>
              <a:path h="6618196" w="16044629">
                <a:moveTo>
                  <a:pt x="0" y="0"/>
                </a:moveTo>
                <a:lnTo>
                  <a:pt x="16044629" y="0"/>
                </a:lnTo>
                <a:lnTo>
                  <a:pt x="16044629" y="6618196"/>
                </a:lnTo>
                <a:lnTo>
                  <a:pt x="0" y="661819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060811" y="1066800"/>
            <a:ext cx="11168651" cy="627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840"/>
              </a:lnSpc>
            </a:pPr>
            <a:r>
              <a:rPr lang="en-US" sz="4400" spc="140">
                <a:solidFill>
                  <a:srgbClr val="000000"/>
                </a:solidFill>
                <a:latin typeface="Days"/>
              </a:rPr>
              <a:t>Yearly Trend Analysis - NA region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844744">
            <a:off x="-7837509" y="844440"/>
            <a:ext cx="13037396" cy="7775029"/>
          </a:xfrm>
          <a:custGeom>
            <a:avLst/>
            <a:gdLst/>
            <a:ahLst/>
            <a:cxnLst/>
            <a:rect r="r" b="b" t="t" l="l"/>
            <a:pathLst>
              <a:path h="7775029" w="13037396">
                <a:moveTo>
                  <a:pt x="0" y="0"/>
                </a:moveTo>
                <a:lnTo>
                  <a:pt x="13037395" y="0"/>
                </a:lnTo>
                <a:lnTo>
                  <a:pt x="13037395" y="7775029"/>
                </a:lnTo>
                <a:lnTo>
                  <a:pt x="0" y="77750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79712" y="2243109"/>
            <a:ext cx="15879588" cy="6550118"/>
          </a:xfrm>
          <a:custGeom>
            <a:avLst/>
            <a:gdLst/>
            <a:ahLst/>
            <a:cxnLst/>
            <a:rect r="r" b="b" t="t" l="l"/>
            <a:pathLst>
              <a:path h="6550118" w="15879588">
                <a:moveTo>
                  <a:pt x="0" y="0"/>
                </a:moveTo>
                <a:lnTo>
                  <a:pt x="15879588" y="0"/>
                </a:lnTo>
                <a:lnTo>
                  <a:pt x="15879588" y="6550119"/>
                </a:lnTo>
                <a:lnTo>
                  <a:pt x="0" y="655011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060811" y="1066800"/>
            <a:ext cx="11168651" cy="627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840"/>
              </a:lnSpc>
            </a:pPr>
            <a:r>
              <a:rPr lang="en-US" sz="4400" spc="140">
                <a:solidFill>
                  <a:srgbClr val="000000"/>
                </a:solidFill>
                <a:latin typeface="Days"/>
              </a:rPr>
              <a:t>Yearly Trend Analysis - EU region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844744">
            <a:off x="-7837509" y="844440"/>
            <a:ext cx="13037396" cy="7775029"/>
          </a:xfrm>
          <a:custGeom>
            <a:avLst/>
            <a:gdLst/>
            <a:ahLst/>
            <a:cxnLst/>
            <a:rect r="r" b="b" t="t" l="l"/>
            <a:pathLst>
              <a:path h="7775029" w="13037396">
                <a:moveTo>
                  <a:pt x="0" y="0"/>
                </a:moveTo>
                <a:lnTo>
                  <a:pt x="13037395" y="0"/>
                </a:lnTo>
                <a:lnTo>
                  <a:pt x="13037395" y="7775029"/>
                </a:lnTo>
                <a:lnTo>
                  <a:pt x="0" y="77750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54119" y="2178315"/>
            <a:ext cx="15805181" cy="6519426"/>
          </a:xfrm>
          <a:custGeom>
            <a:avLst/>
            <a:gdLst/>
            <a:ahLst/>
            <a:cxnLst/>
            <a:rect r="r" b="b" t="t" l="l"/>
            <a:pathLst>
              <a:path h="6519426" w="15805181">
                <a:moveTo>
                  <a:pt x="0" y="0"/>
                </a:moveTo>
                <a:lnTo>
                  <a:pt x="15805181" y="0"/>
                </a:lnTo>
                <a:lnTo>
                  <a:pt x="15805181" y="6519427"/>
                </a:lnTo>
                <a:lnTo>
                  <a:pt x="0" y="65194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060811" y="1066800"/>
            <a:ext cx="11168651" cy="627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840"/>
              </a:lnSpc>
            </a:pPr>
            <a:r>
              <a:rPr lang="en-US" sz="4400" spc="140">
                <a:solidFill>
                  <a:srgbClr val="000000"/>
                </a:solidFill>
                <a:latin typeface="Days"/>
              </a:rPr>
              <a:t>Yearly Trend Analysis - JP region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DAGB5vJnK_U</dc:identifier>
  <dcterms:modified xsi:type="dcterms:W3CDTF">2011-08-01T06:04:30Z</dcterms:modified>
  <cp:revision>1</cp:revision>
  <dc:title>Blue and Pink Professional Business Strategy Presentation</dc:title>
</cp:coreProperties>
</file>